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0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8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58" autoAdjust="0"/>
    <p:restoredTop sz="94660"/>
  </p:normalViewPr>
  <p:slideViewPr>
    <p:cSldViewPr>
      <p:cViewPr varScale="1">
        <p:scale>
          <a:sx n="107" d="100"/>
          <a:sy n="107" d="100"/>
        </p:scale>
        <p:origin x="4072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5A5B-7E91-4EE0-BEA1-D09E15CD0F30}" type="datetimeFigureOut">
              <a:rPr lang="en-US" smtClean="0"/>
              <a:t>3/7/21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75E2-66F0-426B-8E2C-DCDB5F99AC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5A5B-7E91-4EE0-BEA1-D09E15CD0F30}" type="datetimeFigureOut">
              <a:rPr lang="en-US" smtClean="0"/>
              <a:t>3/7/21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75E2-66F0-426B-8E2C-DCDB5F99AC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5A5B-7E91-4EE0-BEA1-D09E15CD0F30}" type="datetimeFigureOut">
              <a:rPr lang="en-US" smtClean="0"/>
              <a:t>3/7/21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75E2-66F0-426B-8E2C-DCDB5F99AC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5A5B-7E91-4EE0-BEA1-D09E15CD0F30}" type="datetimeFigureOut">
              <a:rPr lang="en-US" smtClean="0"/>
              <a:t>3/7/21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75E2-66F0-426B-8E2C-DCDB5F99AC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5A5B-7E91-4EE0-BEA1-D09E15CD0F30}" type="datetimeFigureOut">
              <a:rPr lang="en-US" smtClean="0"/>
              <a:t>3/7/21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75E2-66F0-426B-8E2C-DCDB5F99AC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5A5B-7E91-4EE0-BEA1-D09E15CD0F30}" type="datetimeFigureOut">
              <a:rPr lang="en-US" smtClean="0"/>
              <a:t>3/7/21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75E2-66F0-426B-8E2C-DCDB5F99AC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5A5B-7E91-4EE0-BEA1-D09E15CD0F30}" type="datetimeFigureOut">
              <a:rPr lang="en-US" smtClean="0"/>
              <a:t>3/7/21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75E2-66F0-426B-8E2C-DCDB5F99AC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5A5B-7E91-4EE0-BEA1-D09E15CD0F30}" type="datetimeFigureOut">
              <a:rPr lang="en-US" smtClean="0"/>
              <a:t>3/7/21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75E2-66F0-426B-8E2C-DCDB5F99AC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5A5B-7E91-4EE0-BEA1-D09E15CD0F30}" type="datetimeFigureOut">
              <a:rPr lang="en-US" smtClean="0"/>
              <a:t>3/7/21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75E2-66F0-426B-8E2C-DCDB5F99AC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5A5B-7E91-4EE0-BEA1-D09E15CD0F30}" type="datetimeFigureOut">
              <a:rPr lang="en-US" smtClean="0"/>
              <a:t>3/7/21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75E2-66F0-426B-8E2C-DCDB5F99AC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5A5B-7E91-4EE0-BEA1-D09E15CD0F30}" type="datetimeFigureOut">
              <a:rPr lang="en-US" smtClean="0"/>
              <a:t>3/7/21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75E2-66F0-426B-8E2C-DCDB5F99AC1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35A5B-7E91-4EE0-BEA1-D09E15CD0F30}" type="datetimeFigureOut">
              <a:rPr lang="en-US" smtClean="0"/>
              <a:t>3/7/21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D75E2-66F0-426B-8E2C-DCDB5F99AC1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Grp="1"/>
          </p:cNvGrpSpPr>
          <p:nvPr/>
        </p:nvGrpSpPr>
        <p:grpSpPr bwMode="auto">
          <a:xfrm>
            <a:off x="-2514605" y="-919733"/>
            <a:ext cx="13074901" cy="9607705"/>
            <a:chOff x="106664757" y="105011863"/>
            <a:chExt cx="7417727" cy="10019657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 rot="225489">
              <a:off x="110373305" y="106119702"/>
              <a:ext cx="3300607" cy="457201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b="1" dirty="0">
                  <a:solidFill>
                    <a:srgbClr val="000000"/>
                  </a:solidFill>
                  <a:latin typeface="Pineapple Delight" pitchFamily="2" charset="0"/>
                  <a:cs typeface="Arial" pitchFamily="34" charset="0"/>
                </a:rPr>
                <a:t>03</a:t>
              </a:r>
              <a:r>
                <a:rPr kumimoji="0" lang="en-US" sz="14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Pineapple Delight" pitchFamily="2" charset="0"/>
                  <a:cs typeface="Arial" pitchFamily="34" charset="0"/>
                </a:rPr>
                <a:t>/08-12/2021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 rot="228324">
              <a:off x="107822041" y="105156201"/>
              <a:ext cx="4806539" cy="1197783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7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Pineapple Delight" pitchFamily="2" charset="0"/>
                  <a:cs typeface="Arial" pitchFamily="34" charset="0"/>
                </a:rPr>
                <a:t>Week at a Glance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 rot="216648">
              <a:off x="109281884" y="105011863"/>
              <a:ext cx="4800600" cy="1074420"/>
            </a:xfrm>
            <a:prstGeom prst="rect">
              <a:avLst/>
            </a:prstGeom>
            <a:noFill/>
            <a:ln w="9525" algn="in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AutoShape 7"/>
            <p:cNvSpPr>
              <a:spLocks noChangeArrowheads="1"/>
            </p:cNvSpPr>
            <p:nvPr/>
          </p:nvSpPr>
          <p:spPr bwMode="auto">
            <a:xfrm>
              <a:off x="106664760" y="111213900"/>
              <a:ext cx="7040879" cy="3817620"/>
            </a:xfrm>
            <a:prstGeom prst="flowChartAlternateProcess">
              <a:avLst/>
            </a:prstGeom>
            <a:solidFill>
              <a:schemeClr val="tx1"/>
            </a:solidFill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110101372" y="108032959"/>
              <a:ext cx="3451858" cy="3009901"/>
              <a:chOff x="110101372" y="106827970"/>
              <a:chExt cx="3451858" cy="3009901"/>
            </a:xfrm>
          </p:grpSpPr>
          <p:sp>
            <p:nvSpPr>
              <p:cNvPr id="18" name="Oval 10"/>
              <p:cNvSpPr>
                <a:spLocks noChangeArrowheads="1" noChangeShapeType="1"/>
              </p:cNvSpPr>
              <p:nvPr/>
            </p:nvSpPr>
            <p:spPr bwMode="auto">
              <a:xfrm>
                <a:off x="110154867" y="106957521"/>
                <a:ext cx="1323976" cy="1323976"/>
              </a:xfrm>
              <a:prstGeom prst="ellipse">
                <a:avLst/>
              </a:prstGeom>
              <a:solidFill>
                <a:srgbClr val="FFFF00"/>
              </a:solidFill>
              <a:ln w="9525" algn="in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" name="Oval 11"/>
              <p:cNvSpPr>
                <a:spLocks noChangeArrowheads="1" noChangeShapeType="1"/>
              </p:cNvSpPr>
              <p:nvPr/>
            </p:nvSpPr>
            <p:spPr bwMode="auto">
              <a:xfrm>
                <a:off x="110489992" y="109617367"/>
                <a:ext cx="220504" cy="220504"/>
              </a:xfrm>
              <a:prstGeom prst="ellipse">
                <a:avLst/>
              </a:prstGeom>
              <a:noFill/>
              <a:ln w="9525" algn="in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" name="Oval 12"/>
              <p:cNvSpPr>
                <a:spLocks noChangeArrowheads="1" noChangeShapeType="1"/>
              </p:cNvSpPr>
              <p:nvPr/>
            </p:nvSpPr>
            <p:spPr bwMode="auto">
              <a:xfrm>
                <a:off x="111267232" y="107103721"/>
                <a:ext cx="2228850" cy="2228850"/>
              </a:xfrm>
              <a:prstGeom prst="ellipse">
                <a:avLst/>
              </a:prstGeom>
              <a:solidFill>
                <a:srgbClr val="FFFF00"/>
              </a:solidFill>
              <a:ln w="9525" algn="in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" name="Oval 13"/>
              <p:cNvSpPr>
                <a:spLocks noChangeArrowheads="1" noChangeShapeType="1"/>
              </p:cNvSpPr>
              <p:nvPr/>
            </p:nvSpPr>
            <p:spPr bwMode="auto">
              <a:xfrm>
                <a:off x="111324380" y="107217066"/>
                <a:ext cx="2228850" cy="2228850"/>
              </a:xfrm>
              <a:prstGeom prst="ellipse">
                <a:avLst/>
              </a:prstGeom>
              <a:solidFill>
                <a:srgbClr val="FFFF00"/>
              </a:solidFill>
              <a:ln w="9525" algn="in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" name="Oval 14"/>
              <p:cNvSpPr>
                <a:spLocks noChangeArrowheads="1" noChangeShapeType="1"/>
              </p:cNvSpPr>
              <p:nvPr/>
            </p:nvSpPr>
            <p:spPr bwMode="auto">
              <a:xfrm>
                <a:off x="110943382" y="108866319"/>
                <a:ext cx="895350" cy="895352"/>
              </a:xfrm>
              <a:prstGeom prst="ellipse">
                <a:avLst/>
              </a:prstGeom>
              <a:noFill/>
              <a:ln w="9525" algn="in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" name="Oval 15"/>
              <p:cNvSpPr>
                <a:spLocks noChangeArrowheads="1" noChangeShapeType="1"/>
              </p:cNvSpPr>
              <p:nvPr/>
            </p:nvSpPr>
            <p:spPr bwMode="auto">
              <a:xfrm>
                <a:off x="110101372" y="106827970"/>
                <a:ext cx="1323976" cy="1323975"/>
              </a:xfrm>
              <a:prstGeom prst="ellipse">
                <a:avLst/>
              </a:prstGeom>
              <a:noFill/>
              <a:ln w="9525" algn="in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10" name="Text Box 16"/>
            <p:cNvSpPr txBox="1">
              <a:spLocks noChangeArrowheads="1"/>
            </p:cNvSpPr>
            <p:nvPr/>
          </p:nvSpPr>
          <p:spPr bwMode="auto">
            <a:xfrm>
              <a:off x="106664760" y="106527599"/>
              <a:ext cx="3806190" cy="2185599"/>
            </a:xfrm>
            <a:prstGeom prst="rect">
              <a:avLst/>
            </a:prstGeom>
            <a:noFill/>
            <a:ln w="22225" algn="in">
              <a:solidFill>
                <a:schemeClr val="tx1"/>
              </a:solidFill>
              <a:prstDash val="lgDashDotDot"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LD Elementary" pitchFamily="2" charset="0"/>
                  <a:cs typeface="Arial" pitchFamily="34" charset="0"/>
                </a:rPr>
                <a:t>AVID/S</a:t>
              </a:r>
              <a:r>
                <a:rPr lang="en-US" b="1" dirty="0">
                  <a:solidFill>
                    <a:srgbClr val="000000"/>
                  </a:solidFill>
                  <a:latin typeface="LD Elementary" pitchFamily="2" charset="0"/>
                  <a:cs typeface="Arial" pitchFamily="34" charset="0"/>
                </a:rPr>
                <a:t>TEM Components used? 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D Elementary" pitchFamily="2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D Elementary" pitchFamily="2" charset="0"/>
                <a:cs typeface="Arial" pitchFamily="34" charset="0"/>
              </a:endParaRP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latin typeface="LD Elementary" pitchFamily="2" charset="0"/>
                  <a:cs typeface="Arial" pitchFamily="34" charset="0"/>
                </a:rPr>
                <a:t>W: Writing Process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D Elementary" pitchFamily="2" charset="0"/>
                <a:cs typeface="Arial" pitchFamily="34" charset="0"/>
              </a:endParaRP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latin typeface="LD Elementary" pitchFamily="2" charset="0"/>
                  <a:cs typeface="Arial" pitchFamily="34" charset="0"/>
                </a:rPr>
                <a:t>I:Questioning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D Elementary" pitchFamily="2" charset="0"/>
                  <a:cs typeface="Arial" pitchFamily="34" charset="0"/>
                </a:rPr>
                <a:t>C:Class Discussion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latin typeface="LD Elementary" pitchFamily="2" charset="0"/>
                  <a:cs typeface="Arial" pitchFamily="34" charset="0"/>
                </a:rPr>
                <a:t>O: Graphic Organizers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D Elementary" pitchFamily="2" charset="0"/>
                  <a:cs typeface="Arial" pitchFamily="34" charset="0"/>
                </a:rPr>
                <a:t>R:</a:t>
              </a:r>
              <a:r>
                <a:rPr kumimoji="0" lang="en-US" b="1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D Elementary" pitchFamily="2" charset="0"/>
                  <a:cs typeface="Arial" pitchFamily="34" charset="0"/>
                </a:rPr>
                <a:t> Note-taking/ Vocabulary Building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D Elementary" pitchFamily="2" charset="0"/>
                <a:cs typeface="Arial" pitchFamily="34" charset="0"/>
              </a:endParaRPr>
            </a:p>
          </p:txBody>
        </p:sp>
        <p:grpSp>
          <p:nvGrpSpPr>
            <p:cNvPr id="12" name="Group 18"/>
            <p:cNvGrpSpPr>
              <a:grpSpLocks/>
            </p:cNvGrpSpPr>
            <p:nvPr/>
          </p:nvGrpSpPr>
          <p:grpSpPr bwMode="auto">
            <a:xfrm>
              <a:off x="106664757" y="108687613"/>
              <a:ext cx="2434593" cy="2609853"/>
              <a:chOff x="106664757" y="108964022"/>
              <a:chExt cx="2434593" cy="2457450"/>
            </a:xfrm>
          </p:grpSpPr>
          <p:sp>
            <p:nvSpPr>
              <p:cNvPr id="16" name="AutoShape 19"/>
              <p:cNvSpPr>
                <a:spLocks noChangeArrowheads="1"/>
              </p:cNvSpPr>
              <p:nvPr/>
            </p:nvSpPr>
            <p:spPr bwMode="auto">
              <a:xfrm>
                <a:off x="106664760" y="108964022"/>
                <a:ext cx="2434590" cy="2457450"/>
              </a:xfrm>
              <a:prstGeom prst="flowChartAlternateProcess">
                <a:avLst/>
              </a:prstGeom>
              <a:solidFill>
                <a:srgbClr val="FFFF00"/>
              </a:solidFill>
              <a:ln w="9525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" name="Text Box 20"/>
              <p:cNvSpPr txBox="1">
                <a:spLocks noChangeArrowheads="1"/>
              </p:cNvSpPr>
              <p:nvPr/>
            </p:nvSpPr>
            <p:spPr bwMode="auto">
              <a:xfrm>
                <a:off x="106664757" y="108998721"/>
                <a:ext cx="2434593" cy="2418235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LD Elementary" pitchFamily="2" charset="0"/>
                    <a:cs typeface="Arial" pitchFamily="34" charset="0"/>
                  </a:rPr>
                  <a:t>Academic Vocabulary</a:t>
                </a:r>
              </a:p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500" b="0" i="0" u="none" strike="noStrike" cap="none" normalizeH="0" baseline="0" dirty="0">
                  <a:ln>
                    <a:noFill/>
                  </a:ln>
                  <a:effectLst/>
                  <a:latin typeface="LD Elementary" pitchFamily="2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" b="0" i="0" u="none" strike="noStrike" cap="none" normalizeH="0" baseline="0" dirty="0">
                  <a:ln>
                    <a:noFill/>
                  </a:ln>
                  <a:effectLst/>
                  <a:latin typeface="LD Elementary" pitchFamily="2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" b="0" i="0" u="none" strike="noStrike" cap="none" normalizeH="0" baseline="0" dirty="0">
                  <a:ln>
                    <a:noFill/>
                  </a:ln>
                  <a:effectLst/>
                  <a:latin typeface="LD Elementary" pitchFamily="2" charset="0"/>
                  <a:cs typeface="Arial" pitchFamily="34" charset="0"/>
                </a:endParaRPr>
              </a:p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/>
                  <a:t>Persistence • Central Idea • Grit • Growth Mindset • Theme •Context Clues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3" name="Text Box 21"/>
            <p:cNvSpPr txBox="1">
              <a:spLocks noChangeArrowheads="1"/>
            </p:cNvSpPr>
            <p:nvPr/>
          </p:nvSpPr>
          <p:spPr bwMode="auto">
            <a:xfrm>
              <a:off x="109162207" y="108881506"/>
              <a:ext cx="4526284" cy="2121631"/>
            </a:xfrm>
            <a:prstGeom prst="rect">
              <a:avLst/>
            </a:prstGeom>
            <a:noFill/>
            <a:ln w="57150" cap="rnd" algn="in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LD Elementary" pitchFamily="2" charset="0"/>
                  <a:cs typeface="Arial" pitchFamily="34" charset="0"/>
                </a:rPr>
                <a:t>Learning </a:t>
              </a:r>
              <a:r>
                <a:rPr lang="en-US" sz="2000" b="1" dirty="0">
                  <a:solidFill>
                    <a:srgbClr val="000000"/>
                  </a:solidFill>
                  <a:latin typeface="LD Elementary" pitchFamily="2" charset="0"/>
                  <a:cs typeface="Arial" pitchFamily="34" charset="0"/>
                </a:rPr>
                <a:t>Targets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LD Elementary" pitchFamily="2" charset="0"/>
                  <a:cs typeface="Arial" pitchFamily="34" charset="0"/>
                </a:rPr>
                <a:t>: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ts val="1000"/>
                <a:tabLst/>
              </a:pPr>
              <a:endParaRPr kumimoji="0" lang="en-US" sz="10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D Elementary" pitchFamily="2" charset="0"/>
                <a:cs typeface="Arial" pitchFamily="34" charset="0"/>
              </a:endParaRPr>
            </a:p>
          </p:txBody>
        </p:sp>
        <p:sp>
          <p:nvSpPr>
            <p:cNvPr id="14" name="Text Box 22"/>
            <p:cNvSpPr txBox="1">
              <a:spLocks noChangeArrowheads="1"/>
            </p:cNvSpPr>
            <p:nvPr/>
          </p:nvSpPr>
          <p:spPr bwMode="auto">
            <a:xfrm>
              <a:off x="110524445" y="106569961"/>
              <a:ext cx="3101340" cy="2224240"/>
            </a:xfrm>
            <a:prstGeom prst="rect">
              <a:avLst/>
            </a:prstGeom>
            <a:noFill/>
            <a:ln w="34925" cmpd="thinThick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LD Elementary" pitchFamily="2" charset="0"/>
                  <a:cs typeface="Arial" pitchFamily="34" charset="0"/>
                </a:rPr>
                <a:t>Standards: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LD Elementary" pitchFamily="2" charset="0"/>
                  <a:cs typeface="Arial" pitchFamily="34" charset="0"/>
                </a:rPr>
                <a:t>E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D Elementary" pitchFamily="2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ELASEGR13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latin typeface="Arial" pitchFamily="34" charset="0"/>
                  <a:cs typeface="Arial" pitchFamily="34" charset="0"/>
                </a:rPr>
                <a:t>ELASEGR15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latin typeface="Arial" pitchFamily="34" charset="0"/>
                  <a:cs typeface="Arial" pitchFamily="34" charset="0"/>
                </a:rPr>
                <a:t>ELASEGR16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latin typeface="Arial" pitchFamily="34" charset="0"/>
                  <a:cs typeface="Arial" pitchFamily="34" charset="0"/>
                </a:rPr>
                <a:t>ELASEGW2 a-f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latin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latin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7" y="-482405"/>
            <a:ext cx="1005285" cy="1005285"/>
          </a:xfrm>
          <a:prstGeom prst="rect">
            <a:avLst/>
          </a:prstGeom>
        </p:spPr>
      </p:pic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1372306" y="5023741"/>
            <a:ext cx="3030948" cy="334894"/>
          </a:xfrm>
          <a:prstGeom prst="rect">
            <a:avLst/>
          </a:prstGeom>
          <a:noFill/>
          <a:ln w="31750" cap="rnd" algn="in">
            <a:solidFill>
              <a:srgbClr val="6600CC"/>
            </a:solidFill>
            <a:prstDash val="sysDot"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LD Elementary" pitchFamily="2" charset="0"/>
                <a:cs typeface="Arial" pitchFamily="34" charset="0"/>
              </a:rPr>
              <a:t>Glance at Assignments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2348" y="-379153"/>
            <a:ext cx="1172367" cy="923330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LD Elementary"/>
              </a:rPr>
              <a:t>Dawn Bland   </a:t>
            </a:r>
          </a:p>
          <a:p>
            <a:pPr algn="ctr"/>
            <a:r>
              <a:rPr lang="en-US" dirty="0">
                <a:latin typeface="LD Elementary"/>
              </a:rPr>
              <a:t>ELA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E4AA6AAF-7E4E-49F2-96FB-8A2CA734E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68097"/>
              </p:ext>
            </p:extLst>
          </p:nvPr>
        </p:nvGraphicFramePr>
        <p:xfrm>
          <a:off x="-1143000" y="5358635"/>
          <a:ext cx="8001001" cy="364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010">
                  <a:extLst>
                    <a:ext uri="{9D8B030D-6E8A-4147-A177-3AD203B41FA5}">
                      <a16:colId xmlns:a16="http://schemas.microsoft.com/office/drawing/2014/main" val="1737708539"/>
                    </a:ext>
                  </a:extLst>
                </a:gridCol>
                <a:gridCol w="1220890">
                  <a:extLst>
                    <a:ext uri="{9D8B030D-6E8A-4147-A177-3AD203B41FA5}">
                      <a16:colId xmlns:a16="http://schemas.microsoft.com/office/drawing/2014/main" val="2793918122"/>
                    </a:ext>
                  </a:extLst>
                </a:gridCol>
                <a:gridCol w="1546459">
                  <a:extLst>
                    <a:ext uri="{9D8B030D-6E8A-4147-A177-3AD203B41FA5}">
                      <a16:colId xmlns:a16="http://schemas.microsoft.com/office/drawing/2014/main" val="258180188"/>
                    </a:ext>
                  </a:extLst>
                </a:gridCol>
                <a:gridCol w="1669217">
                  <a:extLst>
                    <a:ext uri="{9D8B030D-6E8A-4147-A177-3AD203B41FA5}">
                      <a16:colId xmlns:a16="http://schemas.microsoft.com/office/drawing/2014/main" val="3698143392"/>
                    </a:ext>
                  </a:extLst>
                </a:gridCol>
                <a:gridCol w="1142271">
                  <a:extLst>
                    <a:ext uri="{9D8B030D-6E8A-4147-A177-3AD203B41FA5}">
                      <a16:colId xmlns:a16="http://schemas.microsoft.com/office/drawing/2014/main" val="3682790201"/>
                    </a:ext>
                  </a:extLst>
                </a:gridCol>
                <a:gridCol w="1487154">
                  <a:extLst>
                    <a:ext uri="{9D8B030D-6E8A-4147-A177-3AD203B41FA5}">
                      <a16:colId xmlns:a16="http://schemas.microsoft.com/office/drawing/2014/main" val="3392175698"/>
                    </a:ext>
                  </a:extLst>
                </a:gridCol>
              </a:tblGrid>
              <a:tr h="286227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Day</a:t>
                      </a:r>
                    </a:p>
                  </a:txBody>
                  <a:tcPr marL="118018" marR="118018" marT="59009" marB="59009" vert="vert27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Warm-Up</a:t>
                      </a:r>
                    </a:p>
                  </a:txBody>
                  <a:tcPr marL="118018" marR="118018" marT="59009" marB="5900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Instructional Block</a:t>
                      </a:r>
                    </a:p>
                  </a:txBody>
                  <a:tcPr marL="118018" marR="118018" marT="59009" marB="5900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Classwork</a:t>
                      </a:r>
                    </a:p>
                  </a:txBody>
                  <a:tcPr marL="118018" marR="118018" marT="59009" marB="5900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Closing</a:t>
                      </a:r>
                    </a:p>
                  </a:txBody>
                  <a:tcPr marL="118018" marR="118018" marT="59009" marB="5900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Homework</a:t>
                      </a:r>
                    </a:p>
                  </a:txBody>
                  <a:tcPr marL="118018" marR="118018" marT="59009" marB="59009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19316"/>
                  </a:ext>
                </a:extLst>
              </a:tr>
              <a:tr h="524729">
                <a:tc>
                  <a:txBody>
                    <a:bodyPr/>
                    <a:lstStyle/>
                    <a:p>
                      <a:pPr algn="ctr"/>
                      <a:r>
                        <a:rPr lang="en-US" sz="1050" b="1" i="1" dirty="0">
                          <a:solidFill>
                            <a:schemeClr val="tx1"/>
                          </a:solidFill>
                        </a:rPr>
                        <a:t>Day 1</a:t>
                      </a:r>
                    </a:p>
                  </a:txBody>
                  <a:tcPr marL="118018" marR="118018" marT="59009" marB="59009" vert="vert270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Opening</a:t>
                      </a:r>
                    </a:p>
                    <a:p>
                      <a:pPr algn="ctr"/>
                      <a:r>
                        <a:rPr lang="en-US" sz="900" dirty="0"/>
                        <a:t>Vocabulary</a:t>
                      </a:r>
                      <a:r>
                        <a:rPr lang="en-US" sz="900" baseline="0" dirty="0"/>
                        <a:t> Review Unit 5A</a:t>
                      </a:r>
                      <a:endParaRPr lang="en-US" sz="900" dirty="0"/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aseline="0" dirty="0"/>
                        <a:t>Theme</a:t>
                      </a: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/>
                        <a:t>Vocabulary QUIZ Unit 5A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Progress Monitoring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000" dirty="0"/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Exit ticket</a:t>
                      </a: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N/A</a:t>
                      </a: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663330"/>
                  </a:ext>
                </a:extLst>
              </a:tr>
              <a:tr h="608143">
                <a:tc>
                  <a:txBody>
                    <a:bodyPr/>
                    <a:lstStyle/>
                    <a:p>
                      <a:pPr algn="ctr"/>
                      <a:r>
                        <a:rPr lang="en-US" sz="1050" b="1" i="1" dirty="0"/>
                        <a:t>Day 2</a:t>
                      </a:r>
                    </a:p>
                  </a:txBody>
                  <a:tcPr marL="118018" marR="118018" marT="59009" marB="59009" vert="vert2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Opening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Vocabulary Review Unit 5B</a:t>
                      </a:r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/>
                        <a:t> 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Theme</a:t>
                      </a:r>
                    </a:p>
                    <a:p>
                      <a:endParaRPr lang="en-US" sz="900" dirty="0"/>
                    </a:p>
                    <a:p>
                      <a:endParaRPr lang="en-US" sz="900" dirty="0"/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Vocabulary Unit 5B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Progress Monitoring</a:t>
                      </a:r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Exit ticket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N/A</a:t>
                      </a:r>
                    </a:p>
                  </a:txBody>
                  <a:tcPr marL="118018" marR="118018" marT="59009" marB="59009"/>
                </a:tc>
                <a:extLst>
                  <a:ext uri="{0D108BD9-81ED-4DB2-BD59-A6C34878D82A}">
                    <a16:rowId xmlns:a16="http://schemas.microsoft.com/office/drawing/2014/main" val="3753238956"/>
                  </a:ext>
                </a:extLst>
              </a:tr>
              <a:tr h="663752">
                <a:tc>
                  <a:txBody>
                    <a:bodyPr/>
                    <a:lstStyle/>
                    <a:p>
                      <a:pPr algn="ctr"/>
                      <a:r>
                        <a:rPr lang="en-US" sz="1050" b="1" i="1" dirty="0"/>
                        <a:t>Day 3</a:t>
                      </a:r>
                    </a:p>
                  </a:txBody>
                  <a:tcPr marL="118018" marR="118018" marT="59009" marB="59009" vert="vert270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Opening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Vocabulary Quiz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Unit 5B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Vocabulary 5B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Theme Introduction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Context Clues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Exit Ticket</a:t>
                      </a: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</a:t>
                      </a:r>
                      <a:r>
                        <a:rPr lang="en-US" sz="1000" baseline="0" dirty="0"/>
                        <a:t> School</a:t>
                      </a:r>
                      <a:endParaRPr lang="en-US" sz="1000" dirty="0"/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5581987"/>
                  </a:ext>
                </a:extLst>
              </a:tr>
              <a:tr h="608143">
                <a:tc>
                  <a:txBody>
                    <a:bodyPr/>
                    <a:lstStyle/>
                    <a:p>
                      <a:pPr algn="ctr"/>
                      <a:r>
                        <a:rPr lang="en-US" sz="1050" b="1" i="1" u="none" dirty="0"/>
                        <a:t>Day 4</a:t>
                      </a:r>
                    </a:p>
                  </a:txBody>
                  <a:tcPr marL="118018" marR="118018" marT="59009" marB="59009" vert="vert2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Opening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Vocabulary Quiz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Unit 5B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/>
                        <a:t>Vocabulary QUIZ Unit 5B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Theme  (</a:t>
                      </a:r>
                      <a:r>
                        <a:rPr kumimoji="0" lang="en-US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Wizer</a:t>
                      </a: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Me)</a:t>
                      </a:r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Exit ticket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N/A</a:t>
                      </a:r>
                    </a:p>
                  </a:txBody>
                  <a:tcPr marL="118018" marR="118018" marT="59009" marB="59009"/>
                </a:tc>
                <a:extLst>
                  <a:ext uri="{0D108BD9-81ED-4DB2-BD59-A6C34878D82A}">
                    <a16:rowId xmlns:a16="http://schemas.microsoft.com/office/drawing/2014/main" val="3325193647"/>
                  </a:ext>
                </a:extLst>
              </a:tr>
              <a:tr h="663752">
                <a:tc>
                  <a:txBody>
                    <a:bodyPr/>
                    <a:lstStyle/>
                    <a:p>
                      <a:pPr algn="ctr"/>
                      <a:r>
                        <a:rPr lang="en-US" sz="1050" b="1" i="1" dirty="0"/>
                        <a:t>Day 5</a:t>
                      </a:r>
                    </a:p>
                  </a:txBody>
                  <a:tcPr marL="118018" marR="118018" marT="59009" marB="59009" vert="vert270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REVIEW</a:t>
                      </a: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REVIEW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Professional Learning/Conferences</a:t>
                      </a:r>
                    </a:p>
                    <a:p>
                      <a:endParaRPr lang="en-US" sz="1000" dirty="0"/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Professional Learning/Conferences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N/A</a:t>
                      </a: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843698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887540" y="3186021"/>
            <a:ext cx="800850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ELAGSE6RI3: </a:t>
            </a:r>
            <a:r>
              <a:rPr lang="en-US" dirty="0"/>
              <a:t>I can analyze in detail how events or ideas are introduced</a:t>
            </a:r>
          </a:p>
          <a:p>
            <a:r>
              <a:rPr lang="en-US" b="1" dirty="0"/>
              <a:t>ELAGSE6RI5:</a:t>
            </a:r>
            <a:r>
              <a:rPr lang="en-US" dirty="0"/>
              <a:t>I can analyze how a sentence, paragraph, chapter, or section contributes to the development of the ideas.</a:t>
            </a:r>
            <a:r>
              <a:rPr lang="en-US" b="1" dirty="0"/>
              <a:t> </a:t>
            </a:r>
          </a:p>
          <a:p>
            <a:r>
              <a:rPr lang="en-US" b="1" dirty="0"/>
              <a:t>ELAGSE6RI6:</a:t>
            </a:r>
            <a:r>
              <a:rPr lang="en-US" dirty="0"/>
              <a:t>I can determine an author's point of view; I can summarize.</a:t>
            </a:r>
            <a:endParaRPr lang="en-US" b="1" dirty="0"/>
          </a:p>
          <a:p>
            <a:r>
              <a:rPr lang="en-US" b="1" dirty="0"/>
              <a:t>ELAGSE6W2 a-f: </a:t>
            </a:r>
            <a:r>
              <a:rPr lang="en-US" dirty="0"/>
              <a:t>I can write an informative essay.</a:t>
            </a:r>
            <a:endParaRPr lang="en-US" b="1" dirty="0"/>
          </a:p>
          <a:p>
            <a:endParaRPr lang="en-US" sz="1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Grp="1"/>
          </p:cNvGrpSpPr>
          <p:nvPr/>
        </p:nvGrpSpPr>
        <p:grpSpPr bwMode="auto">
          <a:xfrm>
            <a:off x="-2032218" y="-167407"/>
            <a:ext cx="12450201" cy="9329866"/>
            <a:chOff x="106664757" y="105301616"/>
            <a:chExt cx="7063319" cy="9729904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 rot="225489">
              <a:off x="110963556" y="106290003"/>
              <a:ext cx="2560400" cy="457200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Pineapple Delight" pitchFamily="2" charset="0"/>
                  <a:cs typeface="Arial" pitchFamily="34" charset="0"/>
                </a:rPr>
                <a:t>Date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108722816" y="105301616"/>
              <a:ext cx="4806539" cy="1197783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7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Pineapple Delight" pitchFamily="2" charset="0"/>
                  <a:cs typeface="Arial" pitchFamily="34" charset="0"/>
                </a:rPr>
                <a:t>Week at a Glance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 rot="10800000">
              <a:off x="109912433" y="105366122"/>
              <a:ext cx="3815643" cy="819068"/>
            </a:xfrm>
            <a:prstGeom prst="rect">
              <a:avLst/>
            </a:prstGeom>
            <a:noFill/>
            <a:ln w="9525" algn="in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AutoShape 7"/>
            <p:cNvSpPr>
              <a:spLocks noChangeArrowheads="1"/>
            </p:cNvSpPr>
            <p:nvPr/>
          </p:nvSpPr>
          <p:spPr bwMode="auto">
            <a:xfrm>
              <a:off x="106664760" y="111213900"/>
              <a:ext cx="7040879" cy="3817620"/>
            </a:xfrm>
            <a:prstGeom prst="flowChartAlternateProcess">
              <a:avLst/>
            </a:prstGeom>
            <a:solidFill>
              <a:schemeClr val="tx1"/>
            </a:solidFill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110101372" y="108032959"/>
              <a:ext cx="3451858" cy="3009901"/>
              <a:chOff x="110101372" y="106827970"/>
              <a:chExt cx="3451858" cy="3009901"/>
            </a:xfrm>
          </p:grpSpPr>
          <p:sp>
            <p:nvSpPr>
              <p:cNvPr id="18" name="Oval 10"/>
              <p:cNvSpPr>
                <a:spLocks noChangeArrowheads="1" noChangeShapeType="1"/>
              </p:cNvSpPr>
              <p:nvPr/>
            </p:nvSpPr>
            <p:spPr bwMode="auto">
              <a:xfrm>
                <a:off x="110154867" y="106957521"/>
                <a:ext cx="1323976" cy="1323976"/>
              </a:xfrm>
              <a:prstGeom prst="ellipse">
                <a:avLst/>
              </a:prstGeom>
              <a:solidFill>
                <a:srgbClr val="FFFF00"/>
              </a:solidFill>
              <a:ln w="9525" algn="in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" name="Oval 11"/>
              <p:cNvSpPr>
                <a:spLocks noChangeArrowheads="1" noChangeShapeType="1"/>
              </p:cNvSpPr>
              <p:nvPr/>
            </p:nvSpPr>
            <p:spPr bwMode="auto">
              <a:xfrm>
                <a:off x="110489992" y="109617367"/>
                <a:ext cx="220504" cy="220504"/>
              </a:xfrm>
              <a:prstGeom prst="ellipse">
                <a:avLst/>
              </a:prstGeom>
              <a:noFill/>
              <a:ln w="9525" algn="in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" name="Oval 12"/>
              <p:cNvSpPr>
                <a:spLocks noChangeArrowheads="1" noChangeShapeType="1"/>
              </p:cNvSpPr>
              <p:nvPr/>
            </p:nvSpPr>
            <p:spPr bwMode="auto">
              <a:xfrm>
                <a:off x="111267232" y="107103721"/>
                <a:ext cx="2228850" cy="2228850"/>
              </a:xfrm>
              <a:prstGeom prst="ellipse">
                <a:avLst/>
              </a:prstGeom>
              <a:solidFill>
                <a:srgbClr val="FFFF00"/>
              </a:solidFill>
              <a:ln w="9525" algn="in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" name="Oval 13"/>
              <p:cNvSpPr>
                <a:spLocks noChangeArrowheads="1" noChangeShapeType="1"/>
              </p:cNvSpPr>
              <p:nvPr/>
            </p:nvSpPr>
            <p:spPr bwMode="auto">
              <a:xfrm>
                <a:off x="111324380" y="107217066"/>
                <a:ext cx="2228850" cy="2228850"/>
              </a:xfrm>
              <a:prstGeom prst="ellipse">
                <a:avLst/>
              </a:prstGeom>
              <a:solidFill>
                <a:srgbClr val="FFFF00"/>
              </a:solidFill>
              <a:ln w="9525" algn="in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" name="Oval 14"/>
              <p:cNvSpPr>
                <a:spLocks noChangeArrowheads="1" noChangeShapeType="1"/>
              </p:cNvSpPr>
              <p:nvPr/>
            </p:nvSpPr>
            <p:spPr bwMode="auto">
              <a:xfrm>
                <a:off x="110943382" y="108866319"/>
                <a:ext cx="895350" cy="895352"/>
              </a:xfrm>
              <a:prstGeom prst="ellipse">
                <a:avLst/>
              </a:prstGeom>
              <a:noFill/>
              <a:ln w="9525" algn="in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3" name="Oval 15"/>
              <p:cNvSpPr>
                <a:spLocks noChangeArrowheads="1" noChangeShapeType="1"/>
              </p:cNvSpPr>
              <p:nvPr/>
            </p:nvSpPr>
            <p:spPr bwMode="auto">
              <a:xfrm>
                <a:off x="110101372" y="106827970"/>
                <a:ext cx="1323976" cy="1323975"/>
              </a:xfrm>
              <a:prstGeom prst="ellipse">
                <a:avLst/>
              </a:prstGeom>
              <a:noFill/>
              <a:ln w="9525" algn="in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10" name="Text Box 16"/>
            <p:cNvSpPr txBox="1">
              <a:spLocks noChangeArrowheads="1"/>
            </p:cNvSpPr>
            <p:nvPr/>
          </p:nvSpPr>
          <p:spPr bwMode="auto">
            <a:xfrm>
              <a:off x="106664760" y="106527599"/>
              <a:ext cx="3806190" cy="2185599"/>
            </a:xfrm>
            <a:prstGeom prst="rect">
              <a:avLst/>
            </a:prstGeom>
            <a:noFill/>
            <a:ln w="22225" algn="in">
              <a:solidFill>
                <a:schemeClr val="tx1"/>
              </a:solidFill>
              <a:prstDash val="lgDashDotDot"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LD Elementary" pitchFamily="2" charset="0"/>
                  <a:cs typeface="Arial" pitchFamily="34" charset="0"/>
                </a:rPr>
                <a:t>AVID/S</a:t>
              </a:r>
              <a:r>
                <a:rPr lang="en-US" b="1" dirty="0">
                  <a:solidFill>
                    <a:srgbClr val="000000"/>
                  </a:solidFill>
                  <a:latin typeface="LD Elementary" pitchFamily="2" charset="0"/>
                  <a:cs typeface="Arial" pitchFamily="34" charset="0"/>
                </a:rPr>
                <a:t>TEM Components used? 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D Elementary" pitchFamily="2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LD Elementary" pitchFamily="2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D Elementary" pitchFamily="2" charset="0"/>
                  <a:cs typeface="Arial" pitchFamily="34" charset="0"/>
                </a:rPr>
                <a:t>W </a:t>
              </a:r>
              <a:r>
                <a:rPr lang="en-US" sz="1200" dirty="0"/>
                <a:t>Students will respond to the hook image using the “I see, I think, I wonder” recording sheet. </a:t>
              </a:r>
              <a:endPara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D Elementary" pitchFamily="2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latin typeface="LD Elementary" pitchFamily="2" charset="0"/>
                  <a:cs typeface="Arial" pitchFamily="34" charset="0"/>
                </a:rPr>
                <a:t>I</a:t>
              </a:r>
              <a:r>
                <a:rPr lang="en-US" dirty="0"/>
                <a:t>. </a:t>
              </a:r>
              <a:r>
                <a:rPr lang="en-US" sz="1200" dirty="0"/>
                <a:t>Hook/Mini Lesson: I see, I think, I wonder. </a:t>
              </a:r>
              <a:endParaRPr lang="en-US" sz="1200" b="1" dirty="0">
                <a:latin typeface="LD Elementary" pitchFamily="2" charset="0"/>
                <a:cs typeface="Arial" pitchFamily="34" charset="0"/>
              </a:endParaRP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D Elementary" pitchFamily="2" charset="0"/>
                  <a:cs typeface="Arial" pitchFamily="34" charset="0"/>
                </a:rPr>
                <a:t>C </a:t>
              </a:r>
              <a:r>
                <a:rPr kumimoji="0" lang="en-US" sz="12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D Elementary" pitchFamily="2" charset="0"/>
                  <a:cs typeface="Arial" pitchFamily="34" charset="0"/>
                </a:rPr>
                <a:t>Group</a:t>
              </a:r>
              <a:r>
                <a:rPr kumimoji="0" lang="en-US" sz="120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D Elementary" pitchFamily="2" charset="0"/>
                  <a:cs typeface="Arial" pitchFamily="34" charset="0"/>
                </a:rPr>
                <a:t> Discussion</a:t>
              </a:r>
              <a:endParaRPr kumimoji="0" 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D Elementary" pitchFamily="2" charset="0"/>
                <a:cs typeface="Arial" pitchFamily="34" charset="0"/>
              </a:endParaRP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latin typeface="LD Elementary" pitchFamily="2" charset="0"/>
                  <a:cs typeface="Arial" pitchFamily="34" charset="0"/>
                </a:rPr>
                <a:t>O </a:t>
              </a:r>
              <a:r>
                <a:rPr lang="en-US" sz="1200" dirty="0">
                  <a:latin typeface="LD Elementary" pitchFamily="2" charset="0"/>
                  <a:cs typeface="Arial" pitchFamily="34" charset="0"/>
                </a:rPr>
                <a:t>Graphic Organizer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D Elementary" pitchFamily="2" charset="0"/>
                  <a:cs typeface="Arial" pitchFamily="34" charset="0"/>
                </a:rPr>
                <a:t>R</a:t>
              </a:r>
              <a:r>
                <a:rPr lang="en-US" sz="1200" dirty="0"/>
                <a:t>. World Studies for Georgia Students 6; </a:t>
              </a:r>
              <a:r>
                <a:rPr lang="en-US" sz="1200" dirty="0" err="1"/>
                <a:t>Clairmont</a:t>
              </a:r>
              <a:r>
                <a:rPr lang="en-US" sz="1200" dirty="0"/>
                <a:t> Press. Pages 66-70, Chapter 4: Geography and history of Europe Section; and Glossary. 2. Online research resources. </a:t>
              </a:r>
              <a:endPara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D Elementary" pitchFamily="2" charset="0"/>
                <a:cs typeface="Arial" pitchFamily="34" charset="0"/>
              </a:endParaRPr>
            </a:p>
          </p:txBody>
        </p:sp>
        <p:grpSp>
          <p:nvGrpSpPr>
            <p:cNvPr id="12" name="Group 18"/>
            <p:cNvGrpSpPr>
              <a:grpSpLocks/>
            </p:cNvGrpSpPr>
            <p:nvPr/>
          </p:nvGrpSpPr>
          <p:grpSpPr bwMode="auto">
            <a:xfrm>
              <a:off x="106664757" y="108687613"/>
              <a:ext cx="2434593" cy="2609853"/>
              <a:chOff x="106664757" y="108964022"/>
              <a:chExt cx="2434593" cy="2457450"/>
            </a:xfrm>
          </p:grpSpPr>
          <p:sp>
            <p:nvSpPr>
              <p:cNvPr id="16" name="AutoShape 19"/>
              <p:cNvSpPr>
                <a:spLocks noChangeArrowheads="1"/>
              </p:cNvSpPr>
              <p:nvPr/>
            </p:nvSpPr>
            <p:spPr bwMode="auto">
              <a:xfrm>
                <a:off x="106664760" y="108964022"/>
                <a:ext cx="2434590" cy="2457450"/>
              </a:xfrm>
              <a:prstGeom prst="flowChartAlternateProcess">
                <a:avLst/>
              </a:prstGeom>
              <a:solidFill>
                <a:srgbClr val="FFFF00"/>
              </a:solidFill>
              <a:ln w="9525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" name="Text Box 20"/>
              <p:cNvSpPr txBox="1">
                <a:spLocks noChangeArrowheads="1"/>
              </p:cNvSpPr>
              <p:nvPr/>
            </p:nvSpPr>
            <p:spPr bwMode="auto">
              <a:xfrm>
                <a:off x="106664757" y="108998721"/>
                <a:ext cx="2434593" cy="2418235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LD Elementary" pitchFamily="2" charset="0"/>
                    <a:cs typeface="Arial" pitchFamily="34" charset="0"/>
                  </a:rPr>
                  <a:t>Academic Vocabulary</a:t>
                </a:r>
              </a:p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/>
                  <a:t>regional• political map • physical map • channel • plain • peninsula continent• Eurasia • geographical • rainforest • canal • desert • gulf • environmental • air pollution• natural resources • location • climate • distribution •trade • impact • population</a:t>
                </a:r>
                <a:endParaRPr kumimoji="0" lang="en-US" b="1" i="0" u="none" strike="noStrike" cap="none" normalizeH="0" baseline="0" dirty="0">
                  <a:ln>
                    <a:noFill/>
                  </a:ln>
                  <a:effectLst/>
                  <a:latin typeface="LD Elementary" pitchFamily="2" charset="0"/>
                  <a:cs typeface="Arial" pitchFamily="34" charset="0"/>
                </a:endParaRPr>
              </a:p>
            </p:txBody>
          </p:sp>
        </p:grpSp>
        <p:sp>
          <p:nvSpPr>
            <p:cNvPr id="13" name="Text Box 21"/>
            <p:cNvSpPr txBox="1">
              <a:spLocks noChangeArrowheads="1"/>
            </p:cNvSpPr>
            <p:nvPr/>
          </p:nvSpPr>
          <p:spPr bwMode="auto">
            <a:xfrm>
              <a:off x="109099351" y="108881506"/>
              <a:ext cx="4589141" cy="2121631"/>
            </a:xfrm>
            <a:prstGeom prst="rect">
              <a:avLst/>
            </a:prstGeom>
            <a:noFill/>
            <a:ln w="57150" cap="rnd" algn="in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LD Elementary" pitchFamily="2" charset="0"/>
                  <a:cs typeface="Arial" pitchFamily="34" charset="0"/>
                </a:rPr>
                <a:t>Learning </a:t>
              </a:r>
              <a:r>
                <a:rPr lang="en-US" sz="2000" b="1" dirty="0">
                  <a:solidFill>
                    <a:srgbClr val="000000"/>
                  </a:solidFill>
                  <a:latin typeface="LD Elementary" pitchFamily="2" charset="0"/>
                  <a:cs typeface="Arial" pitchFamily="34" charset="0"/>
                </a:rPr>
                <a:t>Targets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LD Elementary" pitchFamily="2" charset="0"/>
                  <a:cs typeface="Arial" pitchFamily="34" charset="0"/>
                </a:rPr>
                <a:t>: </a:t>
              </a:r>
            </a:p>
          </p:txBody>
        </p:sp>
        <p:sp>
          <p:nvSpPr>
            <p:cNvPr id="14" name="Text Box 22"/>
            <p:cNvSpPr txBox="1">
              <a:spLocks noChangeArrowheads="1"/>
            </p:cNvSpPr>
            <p:nvPr/>
          </p:nvSpPr>
          <p:spPr bwMode="auto">
            <a:xfrm>
              <a:off x="110459045" y="106491739"/>
              <a:ext cx="3101340" cy="2224240"/>
            </a:xfrm>
            <a:prstGeom prst="rect">
              <a:avLst/>
            </a:prstGeom>
            <a:noFill/>
            <a:ln w="34925" cmpd="thinThick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latin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latin typeface="Arial" pitchFamily="34" charset="0"/>
                <a:cs typeface="Arial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latin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3" y="-319692"/>
            <a:ext cx="1005285" cy="1005285"/>
          </a:xfrm>
          <a:prstGeom prst="rect">
            <a:avLst/>
          </a:prstGeom>
        </p:spPr>
      </p:pic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2074452" y="5410194"/>
            <a:ext cx="3030948" cy="334894"/>
          </a:xfrm>
          <a:prstGeom prst="rect">
            <a:avLst/>
          </a:prstGeom>
          <a:noFill/>
          <a:ln w="31750" cap="rnd" algn="in">
            <a:solidFill>
              <a:srgbClr val="6600CC"/>
            </a:solidFill>
            <a:prstDash val="sysDot"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LD Elementary" pitchFamily="2" charset="0"/>
                <a:cs typeface="Arial" pitchFamily="34" charset="0"/>
              </a:rPr>
              <a:t>Glance at Assignments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85707" y="-6766"/>
            <a:ext cx="1904147" cy="646331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LD Elementary"/>
              </a:rPr>
              <a:t>Dawn Bland   </a:t>
            </a:r>
          </a:p>
          <a:p>
            <a:pPr algn="ctr"/>
            <a:r>
              <a:rPr lang="en-US" dirty="0">
                <a:latin typeface="LD Elementary"/>
              </a:rPr>
              <a:t>Social Studies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E4AA6AAF-7E4E-49F2-96FB-8A2CA734E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377363"/>
              </p:ext>
            </p:extLst>
          </p:nvPr>
        </p:nvGraphicFramePr>
        <p:xfrm>
          <a:off x="-457200" y="5726602"/>
          <a:ext cx="8153401" cy="3306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506">
                  <a:extLst>
                    <a:ext uri="{9D8B030D-6E8A-4147-A177-3AD203B41FA5}">
                      <a16:colId xmlns:a16="http://schemas.microsoft.com/office/drawing/2014/main" val="1737708539"/>
                    </a:ext>
                  </a:extLst>
                </a:gridCol>
                <a:gridCol w="1528764">
                  <a:extLst>
                    <a:ext uri="{9D8B030D-6E8A-4147-A177-3AD203B41FA5}">
                      <a16:colId xmlns:a16="http://schemas.microsoft.com/office/drawing/2014/main" val="2793918122"/>
                    </a:ext>
                  </a:extLst>
                </a:gridCol>
                <a:gridCol w="1936430">
                  <a:extLst>
                    <a:ext uri="{9D8B030D-6E8A-4147-A177-3AD203B41FA5}">
                      <a16:colId xmlns:a16="http://schemas.microsoft.com/office/drawing/2014/main" val="258180188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3698143392"/>
                    </a:ext>
                  </a:extLst>
                </a:gridCol>
                <a:gridCol w="1128135">
                  <a:extLst>
                    <a:ext uri="{9D8B030D-6E8A-4147-A177-3AD203B41FA5}">
                      <a16:colId xmlns:a16="http://schemas.microsoft.com/office/drawing/2014/main" val="3682790201"/>
                    </a:ext>
                  </a:extLst>
                </a:gridCol>
                <a:gridCol w="1589666">
                  <a:extLst>
                    <a:ext uri="{9D8B030D-6E8A-4147-A177-3AD203B41FA5}">
                      <a16:colId xmlns:a16="http://schemas.microsoft.com/office/drawing/2014/main" val="3392175698"/>
                    </a:ext>
                  </a:extLst>
                </a:gridCol>
              </a:tblGrid>
              <a:tr h="336128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Day</a:t>
                      </a:r>
                    </a:p>
                  </a:txBody>
                  <a:tcPr marL="118018" marR="118018" marT="59009" marB="59009" vert="vert27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Warm-Up</a:t>
                      </a:r>
                    </a:p>
                  </a:txBody>
                  <a:tcPr marL="118018" marR="118018" marT="59009" marB="5900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Instructional Block</a:t>
                      </a:r>
                    </a:p>
                  </a:txBody>
                  <a:tcPr marL="118018" marR="118018" marT="59009" marB="5900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Classwork</a:t>
                      </a:r>
                    </a:p>
                  </a:txBody>
                  <a:tcPr marL="118018" marR="118018" marT="59009" marB="5900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Closing</a:t>
                      </a:r>
                    </a:p>
                  </a:txBody>
                  <a:tcPr marL="118018" marR="118018" marT="59009" marB="5900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Homework</a:t>
                      </a:r>
                    </a:p>
                  </a:txBody>
                  <a:tcPr marL="118018" marR="118018" marT="59009" marB="59009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19316"/>
                  </a:ext>
                </a:extLst>
              </a:tr>
              <a:tr h="598546">
                <a:tc>
                  <a:txBody>
                    <a:bodyPr/>
                    <a:lstStyle/>
                    <a:p>
                      <a:pPr algn="ctr"/>
                      <a:r>
                        <a:rPr lang="en-US" sz="1050" b="1" i="1" dirty="0">
                          <a:solidFill>
                            <a:schemeClr val="tx1"/>
                          </a:solidFill>
                        </a:rPr>
                        <a:t>Day 1</a:t>
                      </a:r>
                    </a:p>
                  </a:txBody>
                  <a:tcPr marL="118018" marR="118018" marT="59009" marB="59009" vert="vert270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“I</a:t>
                      </a:r>
                      <a:r>
                        <a:rPr lang="en-US" sz="900" baseline="0" dirty="0"/>
                        <a:t> think, I see, I wonder”</a:t>
                      </a:r>
                      <a:endParaRPr lang="en-US" sz="900" dirty="0"/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/>
                        <a:t>Canada</a:t>
                      </a:r>
                      <a:endParaRPr lang="en-US" sz="900" dirty="0"/>
                    </a:p>
                    <a:p>
                      <a:endParaRPr lang="en-US" sz="900" dirty="0"/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Canadian Government</a:t>
                      </a: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Exit ticket</a:t>
                      </a: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N/A</a:t>
                      </a: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663330"/>
                  </a:ext>
                </a:extLst>
              </a:tr>
              <a:tr h="516449">
                <a:tc>
                  <a:txBody>
                    <a:bodyPr/>
                    <a:lstStyle/>
                    <a:p>
                      <a:pPr algn="ctr"/>
                      <a:r>
                        <a:rPr lang="en-US" sz="1050" b="1" i="1" dirty="0"/>
                        <a:t>Day 2</a:t>
                      </a:r>
                    </a:p>
                  </a:txBody>
                  <a:tcPr marL="118018" marR="118018" marT="59009" marB="59009" vert="vert2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“I</a:t>
                      </a:r>
                      <a:r>
                        <a:rPr lang="en-US" sz="900" baseline="0" dirty="0"/>
                        <a:t> think, I see, I wonder”</a:t>
                      </a:r>
                      <a:endParaRPr lang="en-US" sz="9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/>
                        <a:t>Canada</a:t>
                      </a: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Canadian Government</a:t>
                      </a:r>
                    </a:p>
                    <a:p>
                      <a:endParaRPr lang="en-US" sz="900" dirty="0"/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Exit ticket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N/A</a:t>
                      </a:r>
                    </a:p>
                  </a:txBody>
                  <a:tcPr marL="118018" marR="118018" marT="59009" marB="59009"/>
                </a:tc>
                <a:extLst>
                  <a:ext uri="{0D108BD9-81ED-4DB2-BD59-A6C34878D82A}">
                    <a16:rowId xmlns:a16="http://schemas.microsoft.com/office/drawing/2014/main" val="3753238956"/>
                  </a:ext>
                </a:extLst>
              </a:tr>
              <a:tr h="598546">
                <a:tc>
                  <a:txBody>
                    <a:bodyPr/>
                    <a:lstStyle/>
                    <a:p>
                      <a:pPr algn="ctr"/>
                      <a:r>
                        <a:rPr lang="en-US" sz="1050" b="1" i="1" dirty="0"/>
                        <a:t>Day 3</a:t>
                      </a:r>
                    </a:p>
                  </a:txBody>
                  <a:tcPr marL="118018" marR="118018" marT="59009" marB="59009" vert="vert270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“I</a:t>
                      </a:r>
                      <a:r>
                        <a:rPr lang="en-US" sz="900" baseline="0" dirty="0"/>
                        <a:t> think, I see, I wonder”</a:t>
                      </a:r>
                      <a:endParaRPr lang="en-US" sz="9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Canada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Canada: Economic Issues</a:t>
                      </a:r>
                    </a:p>
                    <a:p>
                      <a:endParaRPr lang="en-US" sz="1000" dirty="0"/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/>
                        <a:t>Exit ticket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N/A</a:t>
                      </a: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5581987"/>
                  </a:ext>
                </a:extLst>
              </a:tr>
              <a:tr h="516449">
                <a:tc>
                  <a:txBody>
                    <a:bodyPr/>
                    <a:lstStyle/>
                    <a:p>
                      <a:pPr algn="ctr"/>
                      <a:r>
                        <a:rPr lang="en-US" sz="1050" b="1" i="1" u="none" dirty="0"/>
                        <a:t>Day 4</a:t>
                      </a:r>
                    </a:p>
                  </a:txBody>
                  <a:tcPr marL="118018" marR="118018" marT="59009" marB="59009" vert="vert2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“I</a:t>
                      </a:r>
                      <a:r>
                        <a:rPr lang="en-US" sz="900" baseline="0" dirty="0"/>
                        <a:t> think, I see, I wonder”</a:t>
                      </a:r>
                      <a:endParaRPr lang="en-US" sz="9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Canada</a:t>
                      </a:r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Canada:  Economic Issues</a:t>
                      </a:r>
                    </a:p>
                    <a:p>
                      <a:endParaRPr lang="en-US" sz="900" dirty="0"/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Exit Ticket</a:t>
                      </a:r>
                    </a:p>
                  </a:txBody>
                  <a:tcPr marL="118018" marR="118018" marT="59009" marB="59009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N/A</a:t>
                      </a:r>
                    </a:p>
                  </a:txBody>
                  <a:tcPr marL="118018" marR="118018" marT="59009" marB="59009"/>
                </a:tc>
                <a:extLst>
                  <a:ext uri="{0D108BD9-81ED-4DB2-BD59-A6C34878D82A}">
                    <a16:rowId xmlns:a16="http://schemas.microsoft.com/office/drawing/2014/main" val="3325193647"/>
                  </a:ext>
                </a:extLst>
              </a:tr>
              <a:tr h="700786">
                <a:tc>
                  <a:txBody>
                    <a:bodyPr/>
                    <a:lstStyle/>
                    <a:p>
                      <a:pPr algn="ctr"/>
                      <a:r>
                        <a:rPr lang="en-US" sz="1050" b="1" i="1" dirty="0"/>
                        <a:t>Day 5</a:t>
                      </a:r>
                    </a:p>
                  </a:txBody>
                  <a:tcPr marL="118018" marR="118018" marT="59009" marB="59009" vert="vert270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Professional Learning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Conferences</a:t>
                      </a: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Professional Learning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Conferences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Professional Learning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Conferences</a:t>
                      </a:r>
                    </a:p>
                    <a:p>
                      <a:endParaRPr lang="en-US" sz="1000" dirty="0"/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Professional Learning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Conferences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N/A</a:t>
                      </a:r>
                    </a:p>
                  </a:txBody>
                  <a:tcPr marL="118018" marR="118018" marT="59009" marB="59009">
                    <a:solidFill>
                      <a:srgbClr val="FBFB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843698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534400" y="374307"/>
            <a:ext cx="1955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03/08-12/2021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732977" y="690324"/>
            <a:ext cx="13949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LD Elementary" pitchFamily="2" charset="0"/>
                <a:cs typeface="Arial" pitchFamily="34" charset="0"/>
              </a:rPr>
              <a:t>Standards: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930376" y="944854"/>
            <a:ext cx="5459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611988" y="955735"/>
            <a:ext cx="3429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/>
              <a:t>SS6H3</a:t>
            </a:r>
            <a:r>
              <a:rPr lang="en-US" sz="1600" dirty="0"/>
              <a:t> </a:t>
            </a:r>
          </a:p>
          <a:p>
            <a:r>
              <a:rPr lang="en-US" sz="1600" b="1" dirty="0"/>
              <a:t>SS6G7</a:t>
            </a:r>
            <a:r>
              <a:rPr lang="en-US" sz="1600" dirty="0"/>
              <a:t> </a:t>
            </a:r>
          </a:p>
          <a:p>
            <a:r>
              <a:rPr lang="en-US" sz="1600" b="1" dirty="0"/>
              <a:t>SS6CG3</a:t>
            </a:r>
          </a:p>
          <a:p>
            <a:r>
              <a:rPr lang="en-US" sz="1600" b="1" dirty="0"/>
              <a:t>SS6E7,8,9</a:t>
            </a:r>
          </a:p>
          <a:p>
            <a:endParaRPr lang="en-US" sz="1600" b="1" dirty="0"/>
          </a:p>
          <a:p>
            <a:r>
              <a:rPr lang="en-US" sz="1600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6825" y="4387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2379153" y="3486737"/>
            <a:ext cx="3429000" cy="3921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Canada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203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37183411D63A46B099932C9EA03A2D" ma:contentTypeVersion="13" ma:contentTypeDescription="Create a new document." ma:contentTypeScope="" ma:versionID="8879446c9de975333d617a3acd73e7da">
  <xsd:schema xmlns:xsd="http://www.w3.org/2001/XMLSchema" xmlns:xs="http://www.w3.org/2001/XMLSchema" xmlns:p="http://schemas.microsoft.com/office/2006/metadata/properties" xmlns:ns3="d90ca092-4bec-4e23-aa5f-15e295414dbc" xmlns:ns4="4fe98146-5e1e-4168-b55d-b67a3818c9fb" targetNamespace="http://schemas.microsoft.com/office/2006/metadata/properties" ma:root="true" ma:fieldsID="403060fca5f2d15a3418073e06a037bc" ns3:_="" ns4:_="">
    <xsd:import namespace="d90ca092-4bec-4e23-aa5f-15e295414dbc"/>
    <xsd:import namespace="4fe98146-5e1e-4168-b55d-b67a3818c9f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0ca092-4bec-4e23-aa5f-15e295414db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e98146-5e1e-4168-b55d-b67a3818c9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167F30-809A-4DA4-BC32-42E7FFBA31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2073AC-F1D0-4B7A-9993-8F545032E9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0ca092-4bec-4e23-aa5f-15e295414dbc"/>
    <ds:schemaRef ds:uri="4fe98146-5e1e-4168-b55d-b67a3818c9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0A18FF-F83B-4E90-906E-59F0E077D693}">
  <ds:schemaRefs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4fe98146-5e1e-4168-b55d-b67a3818c9fb"/>
    <ds:schemaRef ds:uri="d90ca092-4bec-4e23-aa5f-15e295414db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21169</TotalTime>
  <Words>491</Words>
  <Application>Microsoft Macintosh PowerPoint</Application>
  <PresentationFormat>On-screen Show (4:3)</PresentationFormat>
  <Paragraphs>148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LD Elementary</vt:lpstr>
      <vt:lpstr>Pineapple Delight</vt:lpstr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</vt:vector>
  </TitlesOfParts>
  <Company>Oklahoma City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Megan</dc:creator>
  <cp:lastModifiedBy>Bland, Dawn</cp:lastModifiedBy>
  <cp:revision>87</cp:revision>
  <dcterms:created xsi:type="dcterms:W3CDTF">2014-03-30T01:45:15Z</dcterms:created>
  <dcterms:modified xsi:type="dcterms:W3CDTF">2021-03-07T18:48:54Z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0x0101003737183411D63A46B099932C9EA03A2D</vt:lpwstr>
  </property>
</Properties>
</file>